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8" r:id="rId2"/>
    <p:sldId id="264" r:id="rId3"/>
    <p:sldId id="265" r:id="rId4"/>
    <p:sldId id="266" r:id="rId5"/>
    <p:sldId id="268" r:id="rId6"/>
    <p:sldId id="267" r:id="rId7"/>
    <p:sldId id="272" r:id="rId8"/>
    <p:sldId id="269" r:id="rId9"/>
    <p:sldId id="270" r:id="rId10"/>
    <p:sldId id="271" r:id="rId11"/>
    <p:sldId id="273" r:id="rId12"/>
    <p:sldId id="274" r:id="rId13"/>
    <p:sldId id="275" r:id="rId14"/>
    <p:sldId id="263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D900"/>
    <a:srgbClr val="69D33F"/>
    <a:srgbClr val="00B050"/>
    <a:srgbClr val="28C700"/>
    <a:srgbClr val="02BA04"/>
    <a:srgbClr val="FE9727"/>
    <a:srgbClr val="0B9444"/>
    <a:srgbClr val="28CB00"/>
    <a:srgbClr val="0BB544"/>
    <a:srgbClr val="0BAF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/>
    <p:restoredTop sz="95833"/>
  </p:normalViewPr>
  <p:slideViewPr>
    <p:cSldViewPr snapToGrid="0" snapToObjects="1">
      <p:cViewPr varScale="1">
        <p:scale>
          <a:sx n="112" d="100"/>
          <a:sy n="112" d="100"/>
        </p:scale>
        <p:origin x="56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260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3C40761-B44E-5042-A93D-FA32262E29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F5C9CB-6157-F240-80D0-4527B66A2B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3E3E8-8330-D34A-8A7C-4B8C70AD9F97}" type="datetimeFigureOut">
              <a:rPr kumimoji="1" lang="zh-CN" altLang="en-US" smtClean="0"/>
              <a:t>2019/6/11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23E32B-1659-9042-A764-46F0850D30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313BDA-C5AA-694A-82DD-DB705C7DDD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8EAB1-7A70-AB4B-9A55-47987689A35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2103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F5426A-9227-924A-94B5-A5881B1F9B1E}" type="datetimeFigureOut">
              <a:rPr kumimoji="1" lang="zh-CN" altLang="en-US" smtClean="0"/>
              <a:t>2019/6/11</a:t>
            </a:fld>
            <a:endParaRPr kumimoji="1"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AA05F-48D9-924B-B61A-95B9553E0BD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幻灯片图像占位符 7">
            <a:extLst>
              <a:ext uri="{FF2B5EF4-FFF2-40B4-BE49-F238E27FC236}">
                <a16:creationId xmlns:a16="http://schemas.microsoft.com/office/drawing/2014/main" id="{5872BBF0-8199-7D4B-8F3C-44206CE8A9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963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AA05F-48D9-924B-B61A-95B9553E0BD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0404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F53E1CE-3504-6F43-9346-25F746AD5507}"/>
              </a:ext>
            </a:extLst>
          </p:cNvPr>
          <p:cNvSpPr txBox="1"/>
          <p:nvPr userDrawn="1"/>
        </p:nvSpPr>
        <p:spPr>
          <a:xfrm>
            <a:off x="11268635" y="-8875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4EE29D7-DD8E-0C4A-8655-1872A1ADDA5A}"/>
              </a:ext>
            </a:extLst>
          </p:cNvPr>
          <p:cNvSpPr txBox="1"/>
          <p:nvPr userDrawn="1"/>
        </p:nvSpPr>
        <p:spPr>
          <a:xfrm>
            <a:off x="4451159" y="6170852"/>
            <a:ext cx="328968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900" spc="300" dirty="0">
                <a:solidFill>
                  <a:srgbClr val="28D9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 GREAT WORKFORCE</a:t>
            </a:r>
            <a:r>
              <a:rPr kumimoji="1" lang="zh-CN" altLang="en-US" sz="900" spc="300" dirty="0">
                <a:solidFill>
                  <a:srgbClr val="28D9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zh-CN" sz="900" kern="1200" spc="300" dirty="0">
                <a:solidFill>
                  <a:srgbClr val="28D9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GAIA</a:t>
            </a:r>
            <a:r>
              <a:rPr kumimoji="1" lang="zh-CN" altLang="en-US" sz="900" kern="1200" spc="300" dirty="0">
                <a:solidFill>
                  <a:srgbClr val="28D9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 </a:t>
            </a:r>
            <a:r>
              <a:rPr kumimoji="1" lang="en-US" altLang="zh-CN" sz="900" kern="1200" spc="300" dirty="0">
                <a:solidFill>
                  <a:srgbClr val="28D9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WORKS</a:t>
            </a:r>
            <a:endParaRPr kumimoji="1" lang="zh-CN" altLang="en-US" sz="900" kern="1200" spc="300" dirty="0">
              <a:solidFill>
                <a:srgbClr val="28D9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  <a:p>
            <a:pPr algn="ctr"/>
            <a:endParaRPr kumimoji="1" lang="zh-CN" altLang="en-US" sz="800" spc="300" dirty="0">
              <a:solidFill>
                <a:srgbClr val="28D9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50B28B-653E-B541-9A36-7E7B588DC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8956" y="2731253"/>
            <a:ext cx="9377337" cy="947938"/>
          </a:xfrm>
          <a:prstGeom prst="rect">
            <a:avLst/>
          </a:prstGeom>
        </p:spPr>
        <p:txBody>
          <a:bodyPr anchor="b"/>
          <a:lstStyle>
            <a:lvl1pPr algn="l">
              <a:defRPr sz="6000" b="1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31989A-AC88-EB4F-A16F-0D3DF73C24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99781" y="1309842"/>
            <a:ext cx="1592438" cy="52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30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1AFEE-C98F-EC40-9EE6-360B3058E886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AFB5BB-C2D5-B246-95F4-C5CC6614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 b="1" i="0">
                <a:solidFill>
                  <a:srgbClr val="0B9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6DA817D-40A2-8040-9EB4-33E0B7A94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39399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2DC119-5BE4-F649-B830-FAC1FD81F2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0805" y="3051175"/>
            <a:ext cx="6930390" cy="75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79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9C815-B7D1-A342-895B-F3AED4771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8876" y="1054442"/>
            <a:ext cx="10162736" cy="718087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0B9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目录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543FB4D-D34E-8347-B46B-028A1F39C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07337" y="2437229"/>
            <a:ext cx="3932237" cy="326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C15AC5B-CCFD-2948-BF48-668D8B6A21C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507337" y="3161715"/>
            <a:ext cx="3932237" cy="326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992CDF2-54F3-6B42-B378-403BDC0D5CEB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507337" y="3886201"/>
            <a:ext cx="3932237" cy="326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529C09B-EC99-514E-AF5E-8C07B0FFA2A2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2507337" y="4610687"/>
            <a:ext cx="3932237" cy="326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018EB37-0817-3C44-A9F4-C48DCE6DA384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677880" y="2437229"/>
            <a:ext cx="3932237" cy="326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1F54012-2456-CE49-A789-FC0409100473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677880" y="3161715"/>
            <a:ext cx="3932237" cy="326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73BA478-DC77-444A-B711-D4E249F7D836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677880" y="3886201"/>
            <a:ext cx="3932237" cy="326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0AEC700-7E4F-6040-8A2C-8DF54EA08D9A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6677880" y="4610687"/>
            <a:ext cx="3932237" cy="326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97233B9-F907-A146-B3D1-C62E96080A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170" y="369750"/>
            <a:ext cx="1017411" cy="33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9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4CD7F-3AA6-0A4B-AEFC-7278CE117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84" y="2847011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4800" b="1" i="0">
                <a:solidFill>
                  <a:srgbClr val="0B9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B0F6E9-4E5C-C243-9195-A9BD256F5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170" y="369750"/>
            <a:ext cx="1017411" cy="33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0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9A36CB-0FC0-6542-86DB-50FCBCA75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5708" y="528810"/>
            <a:ext cx="9059468" cy="665428"/>
          </a:xfrm>
          <a:prstGeom prst="rect">
            <a:avLst/>
          </a:prstGeom>
        </p:spPr>
        <p:txBody>
          <a:bodyPr anchor="b"/>
          <a:lstStyle>
            <a:lvl1pPr algn="ctr">
              <a:defRPr sz="4400" b="1" i="0">
                <a:solidFill>
                  <a:srgbClr val="0B9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02075B-FD4C-264F-B64B-EAD8AE8CF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830"/>
            <a:ext cx="10515600" cy="46081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FD3858-E6B2-CE4E-A1D5-3172DBEB57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170" y="369750"/>
            <a:ext cx="1017411" cy="33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37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9A36CB-0FC0-6542-86DB-50FCBCA75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581" y="799743"/>
            <a:ext cx="9059468" cy="665428"/>
          </a:xfrm>
          <a:prstGeom prst="rect">
            <a:avLst/>
          </a:prstGeom>
        </p:spPr>
        <p:txBody>
          <a:bodyPr anchor="b"/>
          <a:lstStyle>
            <a:lvl1pPr algn="ctr">
              <a:defRPr sz="4400" b="1" i="0">
                <a:solidFill>
                  <a:srgbClr val="0B9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308EAB-75F5-4441-9D28-CF5A5EEC88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170" y="369750"/>
            <a:ext cx="1017411" cy="33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61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AE73127-13D2-5842-A2BB-AD0A0596D0A6}"/>
              </a:ext>
            </a:extLst>
          </p:cNvPr>
          <p:cNvSpPr txBox="1"/>
          <p:nvPr userDrawn="1"/>
        </p:nvSpPr>
        <p:spPr>
          <a:xfrm>
            <a:off x="4917408" y="6481026"/>
            <a:ext cx="2614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600" spc="300" dirty="0">
                <a:solidFill>
                  <a:srgbClr val="0BA0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 GREAT WORKFORCE</a:t>
            </a:r>
            <a:r>
              <a:rPr kumimoji="1" lang="zh-CN" altLang="en-US" sz="600" spc="300" dirty="0">
                <a:solidFill>
                  <a:srgbClr val="0BA0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zh-CN" sz="600" kern="1200" spc="300" dirty="0">
                <a:solidFill>
                  <a:srgbClr val="0BA0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GAIA</a:t>
            </a:r>
            <a:r>
              <a:rPr kumimoji="1" lang="zh-CN" altLang="en-US" sz="600" kern="1200" spc="300" dirty="0">
                <a:solidFill>
                  <a:srgbClr val="0BA0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 </a:t>
            </a:r>
            <a:r>
              <a:rPr kumimoji="1" lang="en-US" altLang="zh-CN" sz="600" kern="1200" spc="300" dirty="0">
                <a:solidFill>
                  <a:srgbClr val="0BA0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WORKS</a:t>
            </a:r>
            <a:endParaRPr kumimoji="1" lang="zh-CN" altLang="en-US" sz="600" kern="1200" spc="300" dirty="0">
              <a:solidFill>
                <a:srgbClr val="0BA0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  <a:p>
            <a:endParaRPr kumimoji="1" lang="zh-CN" altLang="en-US" sz="600" spc="300" dirty="0">
              <a:solidFill>
                <a:srgbClr val="0BA0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4453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CFCEE5F-5554-8948-82E3-75D2ADE58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391"/>
            <a:ext cx="10515600" cy="1084113"/>
          </a:xfrm>
          <a:prstGeom prst="rect">
            <a:avLst/>
          </a:prstGeom>
        </p:spPr>
        <p:txBody>
          <a:bodyPr/>
          <a:lstStyle>
            <a:lvl1pPr algn="ctr">
              <a:defRPr b="1" i="0">
                <a:solidFill>
                  <a:srgbClr val="0B9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23E79D-F77D-FE43-8BA5-1AAD95AE30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8911B1A-BB5F-994D-8E19-208E284BA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95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2A875D-A4E5-2C4D-B830-3BC8A4780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b="1" i="0">
                <a:solidFill>
                  <a:srgbClr val="0B9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C34722-BD9C-214A-92FB-8B810A8EE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D88AD04-25CF-DB4A-8180-804E23FD0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EA9916D-863D-C44F-8966-AF3E921245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11C0C65-E619-5E48-8104-EF26D4254D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694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30F0699-8B1E-9542-B09E-E905A271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 b="1" i="0">
                <a:solidFill>
                  <a:srgbClr val="0B9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182923C-7E9C-994D-BD6E-18E72C4F5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9ECA715-138F-3E49-9789-538DE82C5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0735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81623"/>
            </a:gs>
            <a:gs pos="99000">
              <a:srgbClr val="272738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C99C619E-A8DB-2E4E-96EC-0CAE3E94F12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F03CD2E-0384-5B40-98BD-2BDC5541BAD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7B091FA-4B17-804B-8948-1B4E1029917E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7ADF03-0D5A-2F4B-9FAC-C9765C836181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67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0" r:id="rId4"/>
    <p:sldLayoutId id="2147483656" r:id="rId5"/>
    <p:sldLayoutId id="2147483657" r:id="rId6"/>
    <p:sldLayoutId id="2147483654" r:id="rId7"/>
    <p:sldLayoutId id="2147483655" r:id="rId8"/>
    <p:sldLayoutId id="2147483658" r:id="rId9"/>
    <p:sldLayoutId id="2147483659" r:id="rId10"/>
    <p:sldLayoutId id="21474836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dejs/node/blob/master/src/node.cc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F2C30A0-57FF-8341-A7B1-A058C742C373}"/>
              </a:ext>
            </a:extLst>
          </p:cNvPr>
          <p:cNvSpPr txBox="1"/>
          <p:nvPr/>
        </p:nvSpPr>
        <p:spPr>
          <a:xfrm>
            <a:off x="3406814" y="2253310"/>
            <a:ext cx="53783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60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原理分析</a:t>
            </a:r>
            <a:endParaRPr kumimoji="1" lang="zh-CN" altLang="en-US" sz="3600" spc="6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0EE560-F656-6043-831F-8E26F1DFDEBD}"/>
              </a:ext>
            </a:extLst>
          </p:cNvPr>
          <p:cNvSpPr txBox="1"/>
          <p:nvPr/>
        </p:nvSpPr>
        <p:spPr>
          <a:xfrm>
            <a:off x="-6234545" y="-66501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946B332-FADA-0D48-B70F-563C1971BBA6}"/>
              </a:ext>
            </a:extLst>
          </p:cNvPr>
          <p:cNvSpPr/>
          <p:nvPr/>
        </p:nvSpPr>
        <p:spPr>
          <a:xfrm>
            <a:off x="4507175" y="4406864"/>
            <a:ext cx="3177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spc="3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Chen Xu </a:t>
            </a:r>
            <a:r>
              <a:rPr lang="zh-CN" altLang="en-US" sz="1600" spc="3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徐晨</a:t>
            </a:r>
            <a:endParaRPr lang="en-US" altLang="zh-CN" sz="1600" spc="3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031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6F84A7AC-BE1B-EA41-AAA7-4F85283C93F0}"/>
              </a:ext>
            </a:extLst>
          </p:cNvPr>
          <p:cNvSpPr txBox="1">
            <a:spLocks/>
          </p:cNvSpPr>
          <p:nvPr/>
        </p:nvSpPr>
        <p:spPr>
          <a:xfrm>
            <a:off x="1801524" y="7602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Poll</a:t>
            </a:r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阶段功能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E56AE1-F871-0045-B782-CEFDC9AE118D}"/>
              </a:ext>
            </a:extLst>
          </p:cNvPr>
          <p:cNvSpPr txBox="1"/>
          <p:nvPr/>
        </p:nvSpPr>
        <p:spPr>
          <a:xfrm>
            <a:off x="2023110" y="1491297"/>
            <a:ext cx="9901237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  <a:defRPr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>
              <a:buFont typeface="+mj-lt"/>
              <a:buAutoNum type="arabicPeriod"/>
            </a:pPr>
            <a:r>
              <a:rPr lang="zh-CN" altLang="en-US" dirty="0"/>
              <a:t>计算应该阻塞和轮询 </a:t>
            </a:r>
            <a:r>
              <a:rPr lang="en" altLang="zh-CN" dirty="0"/>
              <a:t>I/O </a:t>
            </a:r>
            <a:r>
              <a:rPr lang="zh-CN" altLang="en-US" dirty="0"/>
              <a:t>的时间</a:t>
            </a: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zh-CN" altLang="en-US" dirty="0"/>
              <a:t>处理轮询队列里的事件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37D9C4-2D98-A74F-85ED-86521B92CAC0}"/>
              </a:ext>
            </a:extLst>
          </p:cNvPr>
          <p:cNvSpPr txBox="1"/>
          <p:nvPr/>
        </p:nvSpPr>
        <p:spPr>
          <a:xfrm>
            <a:off x="2023110" y="2462541"/>
            <a:ext cx="990123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  <a:defRPr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indent="0">
              <a:buNone/>
            </a:pPr>
            <a:r>
              <a:rPr lang="zh-CN" altLang="en-US" dirty="0"/>
              <a:t>当事件循环进入轮询阶段且没有计划计时器时，将发生以下两种情况之一：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8BE29B-CD0A-3E41-B3EE-D04384E055B1}"/>
              </a:ext>
            </a:extLst>
          </p:cNvPr>
          <p:cNvSpPr txBox="1"/>
          <p:nvPr/>
        </p:nvSpPr>
        <p:spPr>
          <a:xfrm>
            <a:off x="2023109" y="3018286"/>
            <a:ext cx="9901237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  <a:defRPr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如果轮询队列不是空的，事件循环将循环访问其回调队列并同步执行它们，直到队列已用尽，或者达到了与系统相关的硬限制。</a:t>
            </a:r>
            <a:endParaRPr lang="en-US" altLang="zh-CN" dirty="0"/>
          </a:p>
          <a:p>
            <a:r>
              <a:rPr lang="zh-CN" altLang="en-US" dirty="0"/>
              <a:t>如果轮询队列是空的，还有两件事发生：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2886038-B090-364F-BF3F-8A58D960737A}"/>
              </a:ext>
            </a:extLst>
          </p:cNvPr>
          <p:cNvSpPr txBox="1"/>
          <p:nvPr/>
        </p:nvSpPr>
        <p:spPr>
          <a:xfrm>
            <a:off x="3065621" y="4308191"/>
            <a:ext cx="8993029" cy="152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  <a:defRPr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>
              <a:buFont typeface="Wingdings" pitchFamily="2" charset="2"/>
              <a:buChar char="p"/>
            </a:pPr>
            <a:r>
              <a:rPr lang="zh-CN" altLang="en-US" sz="1600" dirty="0"/>
              <a:t>如果有</a:t>
            </a:r>
            <a:r>
              <a:rPr lang="en" altLang="zh-CN" sz="1600" dirty="0" err="1"/>
              <a:t>setImmediate</a:t>
            </a:r>
            <a:r>
              <a:rPr lang="en" altLang="zh-CN" sz="1600" dirty="0"/>
              <a:t>()</a:t>
            </a:r>
            <a:r>
              <a:rPr lang="zh-CN" altLang="en-US" sz="1600" dirty="0"/>
              <a:t>回调需要执行，则会立即停止执行</a:t>
            </a:r>
            <a:r>
              <a:rPr lang="en" altLang="zh-CN" sz="1600" dirty="0"/>
              <a:t>poll</a:t>
            </a:r>
            <a:r>
              <a:rPr lang="zh-CN" altLang="en-US" sz="1600" dirty="0"/>
              <a:t>阶段并进入执行</a:t>
            </a:r>
            <a:r>
              <a:rPr lang="en" altLang="zh-CN" sz="1600" dirty="0"/>
              <a:t>check</a:t>
            </a:r>
            <a:r>
              <a:rPr lang="zh-CN" altLang="en-US" sz="1600" dirty="0"/>
              <a:t>阶段以执行回调。</a:t>
            </a:r>
            <a:endParaRPr lang="en-US" altLang="zh-CN" sz="1600" dirty="0"/>
          </a:p>
          <a:p>
            <a:pPr>
              <a:buFont typeface="Wingdings" pitchFamily="2" charset="2"/>
              <a:buChar char="p"/>
            </a:pPr>
            <a:r>
              <a:rPr lang="zh-CN" altLang="en-US" sz="1600" dirty="0"/>
              <a:t>如果没有</a:t>
            </a:r>
            <a:r>
              <a:rPr lang="en" altLang="zh-CN" sz="1600" dirty="0" err="1"/>
              <a:t>setImmediate</a:t>
            </a:r>
            <a:r>
              <a:rPr lang="en" altLang="zh-CN" sz="1600" dirty="0"/>
              <a:t>()</a:t>
            </a:r>
            <a:r>
              <a:rPr lang="zh-CN" altLang="en-US" sz="1600" dirty="0"/>
              <a:t>回到需要执行，</a:t>
            </a:r>
            <a:r>
              <a:rPr lang="en" altLang="zh-CN" sz="1600" dirty="0"/>
              <a:t>poll</a:t>
            </a:r>
            <a:r>
              <a:rPr lang="zh-CN" altLang="en-US" sz="1600" dirty="0"/>
              <a:t>阶段将等待</a:t>
            </a:r>
            <a:r>
              <a:rPr lang="en" altLang="zh-CN" sz="1600" dirty="0"/>
              <a:t>callback</a:t>
            </a:r>
            <a:r>
              <a:rPr lang="zh-CN" altLang="en-US" sz="1600" dirty="0"/>
              <a:t>被添加到队列中，然后立即执行。</a:t>
            </a:r>
            <a:endParaRPr lang="en-US" altLang="zh-CN" sz="1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F70A81-FD49-8543-8F5C-7122A6933D55}"/>
              </a:ext>
            </a:extLst>
          </p:cNvPr>
          <p:cNvSpPr txBox="1"/>
          <p:nvPr/>
        </p:nvSpPr>
        <p:spPr>
          <a:xfrm>
            <a:off x="2023109" y="5598096"/>
            <a:ext cx="9901237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None/>
              <a:defRPr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一旦轮询队列为空，事件循环将检查 </a:t>
            </a:r>
            <a:r>
              <a:rPr lang="en-US" altLang="zh-CN" dirty="0"/>
              <a:t>_</a:t>
            </a:r>
            <a:r>
              <a:rPr lang="zh-CN" altLang="en-US" dirty="0"/>
              <a:t>已达到时间阈值的计时器</a:t>
            </a:r>
            <a:r>
              <a:rPr lang="en-US" altLang="zh-CN" dirty="0"/>
              <a:t>_</a:t>
            </a:r>
            <a:r>
              <a:rPr lang="zh-CN" altLang="en-US" dirty="0"/>
              <a:t>。如果一个或多个计时器已准备就绪，则事件循环将绕回计时器阶段以执行这些计时器的回调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7388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D5720E88-BC82-5449-94F4-14E26F7FCB3C}"/>
              </a:ext>
            </a:extLst>
          </p:cNvPr>
          <p:cNvSpPr txBox="1">
            <a:spLocks/>
          </p:cNvSpPr>
          <p:nvPr/>
        </p:nvSpPr>
        <p:spPr>
          <a:xfrm>
            <a:off x="1801524" y="7602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Event Loop</a:t>
            </a:r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详细流程图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8183D4-2F08-474B-8D0C-C12CD53FE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261" y="1676400"/>
            <a:ext cx="8555477" cy="48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77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D68A5CCA-DBC1-FF48-B433-F30F5146B87F}"/>
              </a:ext>
            </a:extLst>
          </p:cNvPr>
          <p:cNvSpPr txBox="1">
            <a:spLocks/>
          </p:cNvSpPr>
          <p:nvPr/>
        </p:nvSpPr>
        <p:spPr>
          <a:xfrm>
            <a:off x="1801524" y="7602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异步</a:t>
            </a:r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流程图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A0FB63-7070-B34C-AD14-CA0D358F8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310" y="1508760"/>
            <a:ext cx="6215380" cy="466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31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23B2A2DE-2870-9346-BB20-7EA9644F5B36}"/>
              </a:ext>
            </a:extLst>
          </p:cNvPr>
          <p:cNvSpPr txBox="1">
            <a:spLocks/>
          </p:cNvSpPr>
          <p:nvPr/>
        </p:nvSpPr>
        <p:spPr>
          <a:xfrm>
            <a:off x="1801524" y="7602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931E01-78C0-AC47-AC00-143C834B2807}"/>
              </a:ext>
            </a:extLst>
          </p:cNvPr>
          <p:cNvSpPr txBox="1"/>
          <p:nvPr/>
        </p:nvSpPr>
        <p:spPr>
          <a:xfrm>
            <a:off x="1145381" y="1605291"/>
            <a:ext cx="9901237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  <a:defRPr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" altLang="zh-CN" dirty="0"/>
              <a:t>Node.js </a:t>
            </a:r>
            <a:r>
              <a:rPr lang="zh-CN" altLang="en-US" dirty="0"/>
              <a:t>通过 </a:t>
            </a:r>
            <a:r>
              <a:rPr lang="en" altLang="zh-CN" dirty="0" err="1"/>
              <a:t>libuv</a:t>
            </a:r>
            <a:r>
              <a:rPr lang="en" altLang="zh-CN" dirty="0"/>
              <a:t> </a:t>
            </a:r>
            <a:r>
              <a:rPr lang="zh-CN" altLang="en-US" dirty="0"/>
              <a:t>来处理与操作系统的交互，并且因此具备了异步、非阻塞、事件驱动的能力。因此，</a:t>
            </a:r>
            <a:r>
              <a:rPr lang="en" altLang="zh-CN" dirty="0"/>
              <a:t>NodeJS</a:t>
            </a:r>
            <a:r>
              <a:rPr lang="zh-CN" altLang="en-US" dirty="0"/>
              <a:t>能响应大量的并发请求。所以，</a:t>
            </a:r>
            <a:r>
              <a:rPr lang="en" altLang="zh-CN" dirty="0"/>
              <a:t>NodeJS</a:t>
            </a:r>
            <a:r>
              <a:rPr lang="zh-CN" altLang="en-US" dirty="0"/>
              <a:t>适合运用在高并发、</a:t>
            </a:r>
            <a:r>
              <a:rPr lang="en" altLang="zh-CN" dirty="0"/>
              <a:t>I/O</a:t>
            </a:r>
            <a:r>
              <a:rPr lang="zh-CN" altLang="en-US" dirty="0"/>
              <a:t>密集的场景。</a:t>
            </a:r>
          </a:p>
          <a:p>
            <a:r>
              <a:rPr lang="zh-CN" altLang="en-US" dirty="0"/>
              <a:t>上面提到，如果是 </a:t>
            </a:r>
            <a:r>
              <a:rPr lang="en" altLang="zh-CN" dirty="0"/>
              <a:t>I/O </a:t>
            </a:r>
            <a:r>
              <a:rPr lang="zh-CN" altLang="en-US" dirty="0"/>
              <a:t>任务，</a:t>
            </a:r>
            <a:r>
              <a:rPr lang="en" altLang="zh-CN" dirty="0"/>
              <a:t>Node.js </a:t>
            </a:r>
            <a:r>
              <a:rPr lang="zh-CN" altLang="en-US" dirty="0"/>
              <a:t>就把任务交给线程池来异步处理，高效简单，因此 </a:t>
            </a:r>
            <a:r>
              <a:rPr lang="en" altLang="zh-CN" dirty="0"/>
              <a:t>Node.js </a:t>
            </a:r>
            <a:r>
              <a:rPr lang="zh-CN" altLang="en-US" dirty="0"/>
              <a:t>适合处理</a:t>
            </a:r>
            <a:r>
              <a:rPr lang="en" altLang="zh-CN" dirty="0"/>
              <a:t>I/O</a:t>
            </a:r>
            <a:r>
              <a:rPr lang="zh-CN" altLang="en-US" dirty="0"/>
              <a:t>密集型任务。但不是所有的任务都是 </a:t>
            </a:r>
            <a:r>
              <a:rPr lang="en" altLang="zh-CN" dirty="0"/>
              <a:t>I/O </a:t>
            </a:r>
            <a:r>
              <a:rPr lang="zh-CN" altLang="en-US" dirty="0"/>
              <a:t>密集型任务，当碰到</a:t>
            </a:r>
            <a:r>
              <a:rPr lang="en" altLang="zh-CN" dirty="0"/>
              <a:t>CPU</a:t>
            </a:r>
            <a:r>
              <a:rPr lang="zh-CN" altLang="en-US" dirty="0"/>
              <a:t>密集型任务时，即只用</a:t>
            </a:r>
            <a:r>
              <a:rPr lang="en" altLang="zh-CN" dirty="0"/>
              <a:t>CPU</a:t>
            </a:r>
            <a:r>
              <a:rPr lang="zh-CN" altLang="en-US" dirty="0"/>
              <a:t>计算的操作，比如要对数据加解密</a:t>
            </a:r>
            <a:r>
              <a:rPr lang="en-US" altLang="zh-CN" dirty="0"/>
              <a:t>(</a:t>
            </a:r>
            <a:r>
              <a:rPr lang="en" altLang="zh-CN" dirty="0" err="1"/>
              <a:t>node.bcrypt.js</a:t>
            </a:r>
            <a:r>
              <a:rPr lang="en" altLang="zh-CN" dirty="0"/>
              <a:t>)</a:t>
            </a:r>
            <a:r>
              <a:rPr lang="zh-CN" altLang="en" dirty="0"/>
              <a:t>，</a:t>
            </a:r>
            <a:r>
              <a:rPr lang="zh-CN" altLang="en-US" dirty="0"/>
              <a:t>数据压缩和解压</a:t>
            </a:r>
            <a:r>
              <a:rPr lang="en-US" altLang="zh-CN" dirty="0"/>
              <a:t>(</a:t>
            </a:r>
            <a:r>
              <a:rPr lang="en" altLang="zh-CN" dirty="0"/>
              <a:t>node-tar)</a:t>
            </a:r>
            <a:r>
              <a:rPr lang="zh-CN" altLang="en" dirty="0"/>
              <a:t>，</a:t>
            </a:r>
            <a:r>
              <a:rPr lang="zh-CN" altLang="en-US" dirty="0"/>
              <a:t>这时 </a:t>
            </a:r>
            <a:r>
              <a:rPr lang="en" altLang="zh-CN" dirty="0"/>
              <a:t>Node.js </a:t>
            </a:r>
            <a:r>
              <a:rPr lang="zh-CN" altLang="en-US" dirty="0"/>
              <a:t>就会亲自处理，一个一个的计算，前面的任务没有执行完，后面的任务就只能干等着 。</a:t>
            </a:r>
          </a:p>
        </p:txBody>
      </p:sp>
    </p:spTree>
    <p:extLst>
      <p:ext uri="{BB962C8B-B14F-4D97-AF65-F5344CB8AC3E}">
        <p14:creationId xmlns:p14="http://schemas.microsoft.com/office/powerpoint/2010/main" val="173976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798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3">
            <a:extLst>
              <a:ext uri="{FF2B5EF4-FFF2-40B4-BE49-F238E27FC236}">
                <a16:creationId xmlns:a16="http://schemas.microsoft.com/office/drawing/2014/main" id="{6AE18B18-107F-F640-ACCE-185448983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524" y="760223"/>
            <a:ext cx="8588953" cy="634237"/>
          </a:xfrm>
        </p:spPr>
        <p:txBody>
          <a:bodyPr/>
          <a:lstStyle/>
          <a:p>
            <a:pPr algn="ctr"/>
            <a:r>
              <a:rPr lang="en-US" altLang="zh-CN" sz="3600" dirty="0">
                <a:solidFill>
                  <a:srgbClr val="28D900"/>
                </a:solidFill>
              </a:rPr>
              <a:t>Node.js</a:t>
            </a:r>
            <a:r>
              <a:rPr lang="zh-CN" altLang="en-US" sz="3600" dirty="0">
                <a:solidFill>
                  <a:srgbClr val="28D900"/>
                </a:solidFill>
              </a:rPr>
              <a:t>结构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953877A-33E6-094C-917B-2E8753D29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1939290"/>
            <a:ext cx="5219700" cy="3390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C260C1-D7E3-4E41-8142-678E5F055A03}"/>
              </a:ext>
            </a:extLst>
          </p:cNvPr>
          <p:cNvSpPr txBox="1"/>
          <p:nvPr/>
        </p:nvSpPr>
        <p:spPr>
          <a:xfrm>
            <a:off x="6186410" y="1851660"/>
            <a:ext cx="558268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Node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标准库</a:t>
            </a: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:</a:t>
            </a:r>
            <a:r>
              <a:rPr lang="zh-Hans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源码中</a:t>
            </a: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lib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目录可看</a:t>
            </a:r>
            <a:endParaRPr lang="en-US" altLang="zh-CN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172688-DE13-F445-9607-C861A01766B6}"/>
              </a:ext>
            </a:extLst>
          </p:cNvPr>
          <p:cNvSpPr txBox="1"/>
          <p:nvPr/>
        </p:nvSpPr>
        <p:spPr>
          <a:xfrm>
            <a:off x="6186410" y="2330564"/>
            <a:ext cx="558268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Node</a:t>
            </a:r>
            <a:r>
              <a:rPr lang="zh-Hans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</a:t>
            </a:r>
            <a:r>
              <a:rPr lang="en-US" altLang="zh-Han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bindings: </a:t>
            </a:r>
            <a:r>
              <a:rPr lang="en-US" altLang="zh-Hans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js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与底层</a:t>
            </a: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c/</a:t>
            </a:r>
            <a:r>
              <a:rPr lang="en-US" altLang="zh-CN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c++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沟通的关键，实现在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  <a:hlinkClick r:id="rId3"/>
              </a:rPr>
              <a:t>node.cc</a:t>
            </a:r>
            <a:endParaRPr lang="en-US" altLang="zh-CN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A5EAF1-44E1-3442-BDF1-483E58506081}"/>
              </a:ext>
            </a:extLst>
          </p:cNvPr>
          <p:cNvSpPr txBox="1"/>
          <p:nvPr/>
        </p:nvSpPr>
        <p:spPr>
          <a:xfrm>
            <a:off x="6186410" y="3236397"/>
            <a:ext cx="558268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V8:</a:t>
            </a:r>
            <a:r>
              <a:rPr lang="zh-Hans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</a:t>
            </a:r>
            <a:r>
              <a:rPr lang="en-US" altLang="zh-Han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JS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能够在非浏览器运行的环境</a:t>
            </a:r>
            <a:endParaRPr lang="en-US" altLang="zh-CN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B9F3ED-020B-684C-A5D1-F2DCC4CFB9B8}"/>
              </a:ext>
            </a:extLst>
          </p:cNvPr>
          <p:cNvSpPr txBox="1"/>
          <p:nvPr/>
        </p:nvSpPr>
        <p:spPr>
          <a:xfrm>
            <a:off x="6186410" y="3695305"/>
            <a:ext cx="558268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libuv</a:t>
            </a: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: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为 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Node.js 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提供了跨平台，线程池，事件池，异步 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I/O 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等能力，是 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Node.js 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如此强大的关键</a:t>
            </a:r>
            <a:endParaRPr lang="en-US" altLang="zh-CN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7965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597EBB4A-9E39-6549-8AF9-CF79C6FFE13F}"/>
              </a:ext>
            </a:extLst>
          </p:cNvPr>
          <p:cNvSpPr txBox="1">
            <a:spLocks/>
          </p:cNvSpPr>
          <p:nvPr/>
        </p:nvSpPr>
        <p:spPr>
          <a:xfrm>
            <a:off x="1801524" y="7602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与操作系统交互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300FDF-4680-FB4E-B950-BE2DE460D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594" y="1394460"/>
            <a:ext cx="3878961" cy="47168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DC84C2-4997-6546-AC7B-3E7B0E9CA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14" y="1394460"/>
            <a:ext cx="5021706" cy="471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58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E6EB6073-9E2A-0C49-B074-DD4C285EFD43}"/>
              </a:ext>
            </a:extLst>
          </p:cNvPr>
          <p:cNvSpPr txBox="1">
            <a:spLocks/>
          </p:cNvSpPr>
          <p:nvPr/>
        </p:nvSpPr>
        <p:spPr>
          <a:xfrm>
            <a:off x="1801524" y="7602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阶段小结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5F2329-1EF6-C842-81E0-5785DED9A852}"/>
              </a:ext>
            </a:extLst>
          </p:cNvPr>
          <p:cNvSpPr txBox="1"/>
          <p:nvPr/>
        </p:nvSpPr>
        <p:spPr>
          <a:xfrm>
            <a:off x="909598" y="1523047"/>
            <a:ext cx="5543628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Node.js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的单线程实际指的只是自生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JS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运行环境的单线程</a:t>
            </a:r>
            <a:endParaRPr lang="en-US" altLang="zh-CN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I/O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实际上是通过</a:t>
            </a:r>
            <a:r>
              <a:rPr lang="en-US" altLang="zh-CN" sz="2400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libuv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中的线程池以及它的事件循环来执行的</a:t>
            </a:r>
            <a:endParaRPr lang="en-US" altLang="zh-CN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线程池默认大小是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4</a:t>
            </a:r>
            <a:r>
              <a:rPr lang="zh-Hans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，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所以同时只能有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4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个线程去执行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i/o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工作，可以通过设置环境变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UV_THREADPOOL_SIZE</a:t>
            </a:r>
            <a:r>
              <a:rPr lang="zh-CN" altLang="e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来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控制</a:t>
            </a:r>
            <a:endParaRPr lang="en-US" altLang="zh-CN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DB8DB8-55E0-2345-AD41-6ED13B2D5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738" y="1306146"/>
            <a:ext cx="5138920" cy="503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F95750B9-F296-2648-BF4A-A1A286C4DBC7}"/>
              </a:ext>
            </a:extLst>
          </p:cNvPr>
          <p:cNvSpPr txBox="1">
            <a:spLocks/>
          </p:cNvSpPr>
          <p:nvPr/>
        </p:nvSpPr>
        <p:spPr>
          <a:xfrm>
            <a:off x="1801524" y="7602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事件循环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BFEA74-81ED-B34C-B001-C738FFCFB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12" y="1489709"/>
            <a:ext cx="5540375" cy="489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85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AAD8C53B-77DE-F148-86AB-FE7366955032}"/>
              </a:ext>
            </a:extLst>
          </p:cNvPr>
          <p:cNvSpPr txBox="1">
            <a:spLocks/>
          </p:cNvSpPr>
          <p:nvPr/>
        </p:nvSpPr>
        <p:spPr>
          <a:xfrm>
            <a:off x="1801524" y="7602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事件循环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6BE091-FF91-7949-B0FA-40CEFFC2D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48" y="1582737"/>
            <a:ext cx="4360878" cy="45180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9BE97E-F943-4F40-B744-576D7A3A9F69}"/>
              </a:ext>
            </a:extLst>
          </p:cNvPr>
          <p:cNvSpPr txBox="1"/>
          <p:nvPr/>
        </p:nvSpPr>
        <p:spPr>
          <a:xfrm>
            <a:off x="5824498" y="1582737"/>
            <a:ext cx="6191289" cy="4613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timers: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执行</a:t>
            </a:r>
            <a:r>
              <a:rPr lang="en-US" altLang="zh-CN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setTimeOut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和</a:t>
            </a:r>
            <a:r>
              <a:rPr lang="en-US" altLang="zh-CN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setInterval</a:t>
            </a: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()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中到期的</a:t>
            </a: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callback.</a:t>
            </a:r>
          </a:p>
          <a:p>
            <a: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I/O callbacks: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上一轮循环中有少数的</a:t>
            </a: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I/O callback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会被延迟到这一轮执行</a:t>
            </a:r>
            <a:endParaRPr lang="en-US" altLang="zh-CN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idle,prepare</a:t>
            </a: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: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内部调用</a:t>
            </a:r>
            <a:endParaRPr lang="en-US" altLang="zh-CN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轮询</a:t>
            </a: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(poll):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检索新的 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I/O 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事件</a:t>
            </a: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;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执行与 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I/O 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相关的回调（几乎所有情况下，除了关闭的回调函数，它们由计时器和 </a:t>
            </a:r>
            <a:r>
              <a:rPr lang="en" altLang="zh-CN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setImmediate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() 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排定的之外），其余情况 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node 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将在此处阻塞</a:t>
            </a:r>
            <a:endParaRPr lang="en-US" altLang="zh-CN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check: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执行</a:t>
            </a:r>
            <a:r>
              <a:rPr lang="en-US" altLang="zh-CN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setImmediate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的</a:t>
            </a: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callback</a:t>
            </a:r>
          </a:p>
          <a:p>
            <a: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close callbacks: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执行比如</a:t>
            </a:r>
            <a:r>
              <a:rPr lang="en" altLang="zh-CN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socket.on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('close', ...)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的回调</a:t>
            </a:r>
            <a:endParaRPr lang="en-US" altLang="zh-CN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0835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C106B925-B40C-1B45-B77A-0C172346A7C8}"/>
              </a:ext>
            </a:extLst>
          </p:cNvPr>
          <p:cNvSpPr txBox="1">
            <a:spLocks/>
          </p:cNvSpPr>
          <p:nvPr/>
        </p:nvSpPr>
        <p:spPr>
          <a:xfrm>
            <a:off x="1801524" y="7602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事件循环源码分析</a:t>
            </a:r>
            <a:endParaRPr lang="en-US" altLang="zh-CN" sz="3600" b="1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zh-CN" altLang="en-US" sz="3600" b="1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889F81-3D4E-9D48-9108-20B2C4E0F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470" y="1394460"/>
            <a:ext cx="5305059" cy="500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54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F1E6DF82-8334-1745-BC40-EE37C6171C9C}"/>
              </a:ext>
            </a:extLst>
          </p:cNvPr>
          <p:cNvSpPr txBox="1">
            <a:spLocks/>
          </p:cNvSpPr>
          <p:nvPr/>
        </p:nvSpPr>
        <p:spPr>
          <a:xfrm>
            <a:off x="1801524" y="7602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Timer</a:t>
            </a:r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工作流程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59516B-D567-5E4E-9946-42AAEA71D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520" y="2372244"/>
            <a:ext cx="5429555" cy="106172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503FD72-2267-474D-9FF1-BDD087E9E94B}"/>
              </a:ext>
            </a:extLst>
          </p:cNvPr>
          <p:cNvSpPr txBox="1"/>
          <p:nvPr/>
        </p:nvSpPr>
        <p:spPr>
          <a:xfrm>
            <a:off x="1586520" y="1394460"/>
            <a:ext cx="8803957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28D900"/>
              </a:buClr>
            </a:pP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假设调用了 </a:t>
            </a:r>
            <a:r>
              <a:rPr lang="en" altLang="zh-CN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setTimeout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4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次创建了</a:t>
            </a: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个定时器，分别相对于时间 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 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来说 </a:t>
            </a: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100, 200, 300, 400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的差值</a:t>
            </a:r>
            <a:endParaRPr lang="en-US" altLang="zh-CN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8822D2-1613-3243-B854-96B0CB044CAA}"/>
              </a:ext>
            </a:extLst>
          </p:cNvPr>
          <p:cNvSpPr txBox="1"/>
          <p:nvPr/>
        </p:nvSpPr>
        <p:spPr>
          <a:xfrm>
            <a:off x="1586519" y="3640211"/>
            <a:ext cx="8803957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28D900"/>
              </a:buClr>
            </a:pP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假设事件循环在 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t+250 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进入到了计时器阶段。它会首先看下计时器 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 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的过期时间是 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t+100</a:t>
            </a:r>
            <a:r>
              <a:rPr lang="zh-CN" altLang="e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但是现在时间是 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t+250</a:t>
            </a:r>
            <a:r>
              <a:rPr lang="zh-CN" altLang="e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因此它将执行绑定在计时器 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 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上的回调。然后去检查计时器 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发现它的过期时间是 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t+200</a:t>
            </a:r>
            <a:r>
              <a:rPr lang="zh-CN" altLang="e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因此也会执行 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 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的回调。现在它会检查 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发现它的过期时间是 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t+300</a:t>
            </a:r>
            <a:r>
              <a:rPr lang="zh-CN" altLang="e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因此将离开它。事件循环不会去检查 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 </a:t>
            </a:r>
            <a:r>
              <a:rPr lang="zh-CN" altLang="e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因为计时器都是按升序排好的；因此 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 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的阈值比 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 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大。</a:t>
            </a:r>
            <a:endParaRPr lang="en-US" altLang="zh-CN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176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205702A4-47D3-C84A-BA20-7BBC4D2664A8}"/>
              </a:ext>
            </a:extLst>
          </p:cNvPr>
          <p:cNvSpPr txBox="1">
            <a:spLocks/>
          </p:cNvSpPr>
          <p:nvPr/>
        </p:nvSpPr>
        <p:spPr>
          <a:xfrm>
            <a:off x="1801524" y="7602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Timer</a:t>
            </a:r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源码分析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09744C-1884-2E40-8262-F458C33D5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1513840"/>
            <a:ext cx="7797800" cy="474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06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2812</TotalTime>
  <Words>637</Words>
  <Application>Microsoft Macintosh PowerPoint</Application>
  <PresentationFormat>宽屏</PresentationFormat>
  <Paragraphs>40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Microsoft YaHei</vt:lpstr>
      <vt:lpstr>Microsoft YaHei Light</vt:lpstr>
      <vt:lpstr>Arial</vt:lpstr>
      <vt:lpstr>Wingdings</vt:lpstr>
      <vt:lpstr>Office 主题​​</vt:lpstr>
      <vt:lpstr>PowerPoint 演示文稿</vt:lpstr>
      <vt:lpstr>Node.js结构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用户</cp:lastModifiedBy>
  <cp:revision>253</cp:revision>
  <dcterms:created xsi:type="dcterms:W3CDTF">2018-07-03T08:49:45Z</dcterms:created>
  <dcterms:modified xsi:type="dcterms:W3CDTF">2019-06-11T05:39:54Z</dcterms:modified>
</cp:coreProperties>
</file>